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21FB4-F6C4-48E9-9394-E905A1BDFCBC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99D29-6830-431D-B277-07BB299C8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740352" cy="2928935"/>
          </a:xfrm>
        </p:spPr>
        <p:txBody>
          <a:bodyPr>
            <a:normAutofit/>
          </a:bodyPr>
          <a:lstStyle/>
          <a:p>
            <a:r>
              <a:rPr lang="kk-KZ" b="1" dirty="0" smtClean="0"/>
              <a:t>  </a:t>
            </a:r>
            <a:r>
              <a:rPr lang="kk-KZ" dirty="0"/>
              <a:t>Әлеуметтік психологиялық әдіснамалық негіздері</a:t>
            </a:r>
            <a:endParaRPr lang="ru-RU" dirty="0"/>
          </a:p>
        </p:txBody>
      </p:sp>
      <p:pic>
        <p:nvPicPr>
          <p:cNvPr id="4" name="Рисунок 3" descr="grafichek-300x2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428868"/>
            <a:ext cx="5474020" cy="39048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-243409"/>
            <a:ext cx="2205247" cy="20162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285728"/>
            <a:ext cx="4614866" cy="642942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үлкен </a:t>
            </a:r>
            <a:r>
              <a:rPr lang="ru-RU" dirty="0"/>
              <a:t>проблема- </a:t>
            </a:r>
            <a:r>
              <a:rPr lang="ru-RU" dirty="0" err="1"/>
              <a:t>интерьвюді</a:t>
            </a:r>
            <a:r>
              <a:rPr lang="ru-RU" dirty="0"/>
              <a:t> </a:t>
            </a:r>
            <a:r>
              <a:rPr lang="ru-RU" dirty="0" err="1"/>
              <a:t>қолдану, бұл жерде</a:t>
            </a:r>
            <a:r>
              <a:rPr lang="ru-RU" dirty="0"/>
              <a:t> интервью (</a:t>
            </a:r>
            <a:r>
              <a:rPr lang="ru-RU" dirty="0" err="1"/>
              <a:t>сұрақ қоюшы</a:t>
            </a:r>
            <a:r>
              <a:rPr lang="ru-RU" dirty="0"/>
              <a:t>) </a:t>
            </a:r>
            <a:r>
              <a:rPr lang="ru-RU" dirty="0" err="1"/>
              <a:t>және </a:t>
            </a:r>
            <a:r>
              <a:rPr lang="ru-RU" dirty="0"/>
              <a:t>респондент (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)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өзара әсерлесу 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осы </a:t>
            </a:r>
            <a:r>
              <a:rPr lang="ru-RU" dirty="0" err="1"/>
              <a:t>жағдайдың өзі </a:t>
            </a:r>
            <a:r>
              <a:rPr lang="ru-RU" dirty="0"/>
              <a:t>де </a:t>
            </a:r>
            <a:r>
              <a:rPr lang="ru-RU" dirty="0" err="1"/>
              <a:t>әлеуметік- психлогиялық құбылыс</a:t>
            </a:r>
            <a:r>
              <a:rPr lang="ru-RU" dirty="0"/>
              <a:t>. Интервью </a:t>
            </a:r>
            <a:r>
              <a:rPr lang="ru-RU" dirty="0" err="1"/>
              <a:t>кезінде</a:t>
            </a:r>
            <a:r>
              <a:rPr lang="ru-RU" dirty="0"/>
              <a:t> 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әлеуметтік психологияда</a:t>
            </a:r>
            <a:r>
              <a:rPr lang="ru-RU" dirty="0"/>
              <a:t> </a:t>
            </a:r>
            <a:r>
              <a:rPr lang="ru-RU" dirty="0" err="1"/>
              <a:t>сипаталатын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адамның екінші</a:t>
            </a:r>
            <a:r>
              <a:rPr lang="ru-RU" dirty="0"/>
              <a:t> </a:t>
            </a:r>
            <a:r>
              <a:rPr lang="ru-RU" dirty="0" err="1"/>
              <a:t>адамға әсері</a:t>
            </a:r>
            <a:r>
              <a:rPr lang="ru-RU" dirty="0"/>
              <a:t>, </a:t>
            </a:r>
            <a:r>
              <a:rPr lang="ru-RU" dirty="0" err="1"/>
              <a:t>адамның бір-бірін</a:t>
            </a:r>
            <a:r>
              <a:rPr lang="ru-RU" dirty="0"/>
              <a:t> </a:t>
            </a:r>
            <a:r>
              <a:rPr lang="ru-RU" dirty="0" err="1"/>
              <a:t>қабылдау заңдылықтары</a:t>
            </a:r>
            <a:r>
              <a:rPr lang="ru-RU" dirty="0"/>
              <a:t>, </a:t>
            </a:r>
            <a:r>
              <a:rPr lang="ru-RU" dirty="0" err="1"/>
              <a:t>қарым-қатынас нормалары</a:t>
            </a:r>
            <a:r>
              <a:rPr lang="ru-RU" dirty="0"/>
              <a:t>- </a:t>
            </a:r>
            <a:r>
              <a:rPr lang="ru-RU" dirty="0" err="1"/>
              <a:t>бәрі </a:t>
            </a:r>
            <a:r>
              <a:rPr lang="ru-RU" dirty="0"/>
              <a:t>де </a:t>
            </a:r>
            <a:r>
              <a:rPr lang="ru-RU" dirty="0" err="1"/>
              <a:t>көрініс береді</a:t>
            </a:r>
            <a:r>
              <a:rPr lang="ru-RU" dirty="0"/>
              <a:t>. Осы </a:t>
            </a:r>
            <a:r>
              <a:rPr lang="ru-RU" dirty="0" err="1"/>
              <a:t>айтылған сипатамалардың қайсысы болса</a:t>
            </a:r>
            <a:r>
              <a:rPr lang="ru-RU" dirty="0"/>
              <a:t> да  </a:t>
            </a:r>
            <a:r>
              <a:rPr lang="ru-RU" dirty="0" err="1"/>
              <a:t>алынатын</a:t>
            </a:r>
            <a:r>
              <a:rPr lang="ru-RU" dirty="0"/>
              <a:t> </a:t>
            </a:r>
            <a:r>
              <a:rPr lang="ru-RU" dirty="0" err="1"/>
              <a:t>мәліметтер сапасына</a:t>
            </a:r>
            <a:r>
              <a:rPr lang="ru-RU" dirty="0"/>
              <a:t> </a:t>
            </a:r>
            <a:r>
              <a:rPr lang="ru-RU" dirty="0" err="1"/>
              <a:t>әсерін тигізуі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  <a:r>
              <a:rPr lang="ru-RU" dirty="0" err="1"/>
              <a:t>Ондай</a:t>
            </a:r>
            <a:r>
              <a:rPr lang="ru-RU" dirty="0"/>
              <a:t> </a:t>
            </a:r>
            <a:r>
              <a:rPr lang="ru-RU" dirty="0" err="1"/>
              <a:t>проблемаларды</a:t>
            </a:r>
            <a:r>
              <a:rPr lang="ru-RU" dirty="0"/>
              <a:t> </a:t>
            </a:r>
            <a:r>
              <a:rPr lang="ru-RU" dirty="0" err="1"/>
              <a:t>шешудің шолдары</a:t>
            </a:r>
            <a:r>
              <a:rPr lang="ru-RU" dirty="0"/>
              <a:t> </a:t>
            </a:r>
            <a:r>
              <a:rPr lang="ru-RU" dirty="0" err="1"/>
              <a:t>әлеуметтік психологияда</a:t>
            </a:r>
            <a:r>
              <a:rPr lang="ru-RU" dirty="0"/>
              <a:t> </a:t>
            </a:r>
            <a:r>
              <a:rPr lang="ru-RU" dirty="0" err="1"/>
              <a:t>қарастырылған, </a:t>
            </a:r>
            <a:r>
              <a:rPr lang="ru-RU" dirty="0"/>
              <a:t>тек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әдістерді игеруге</a:t>
            </a:r>
            <a:r>
              <a:rPr lang="ru-RU" dirty="0"/>
              <a:t> </a:t>
            </a:r>
            <a:r>
              <a:rPr lang="ru-RU" dirty="0" err="1"/>
              <a:t>байыппен</a:t>
            </a:r>
            <a:r>
              <a:rPr lang="ru-RU" dirty="0"/>
              <a:t> </a:t>
            </a:r>
            <a:r>
              <a:rPr lang="ru-RU" dirty="0" err="1"/>
              <a:t>қарау қажет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интервью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714356"/>
            <a:ext cx="3643338" cy="39100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4786314" cy="5697559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Әлеуметтік психологияда</a:t>
            </a:r>
            <a:r>
              <a:rPr lang="ru-RU" dirty="0"/>
              <a:t> </a:t>
            </a:r>
            <a:r>
              <a:rPr lang="ru-RU" dirty="0" err="1"/>
              <a:t>көбінесе топтық сынақтардан </a:t>
            </a:r>
            <a:r>
              <a:rPr lang="ru-RU" dirty="0"/>
              <a:t>(тест) </a:t>
            </a:r>
            <a:r>
              <a:rPr lang="ru-RU" dirty="0" err="1"/>
              <a:t>көрі</a:t>
            </a:r>
            <a:r>
              <a:rPr lang="ru-RU" dirty="0"/>
              <a:t>,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тұлғалық сынақтар қолданылады</a:t>
            </a:r>
            <a:r>
              <a:rPr lang="ru-RU" dirty="0"/>
              <a:t>. </a:t>
            </a:r>
            <a:r>
              <a:rPr lang="ru-RU" dirty="0" err="1"/>
              <a:t>Психологияның бұл саласында</a:t>
            </a:r>
            <a:r>
              <a:rPr lang="ru-RU" dirty="0"/>
              <a:t> </a:t>
            </a:r>
            <a:r>
              <a:rPr lang="ru-RU" dirty="0" err="1"/>
              <a:t>пайдаланылатын</a:t>
            </a:r>
            <a:r>
              <a:rPr lang="ru-RU" dirty="0"/>
              <a:t>  </a:t>
            </a:r>
            <a:r>
              <a:rPr lang="ru-RU" dirty="0" err="1"/>
              <a:t>тестілер</a:t>
            </a:r>
            <a:r>
              <a:rPr lang="ru-RU" dirty="0"/>
              <a:t> , </a:t>
            </a:r>
            <a:r>
              <a:rPr lang="ru-RU" dirty="0" err="1"/>
              <a:t>көмекші әдістерге жатады</a:t>
            </a:r>
            <a:r>
              <a:rPr lang="ru-RU" dirty="0"/>
              <a:t>. </a:t>
            </a:r>
            <a:r>
              <a:rPr lang="ru-RU" dirty="0" err="1"/>
              <a:t>Сондықтанда  олардың  нәтижелері басқа алынған  бесқа алынған  деректермен</a:t>
            </a:r>
            <a:r>
              <a:rPr lang="ru-RU" dirty="0"/>
              <a:t> </a:t>
            </a:r>
            <a:r>
              <a:rPr lang="ru-RU" dirty="0" err="1"/>
              <a:t>сәйкестенуі керек</a:t>
            </a:r>
            <a:r>
              <a:rPr lang="ru-RU" dirty="0"/>
              <a:t>, </a:t>
            </a:r>
            <a:r>
              <a:rPr lang="ru-RU" dirty="0" err="1"/>
              <a:t>және </a:t>
            </a:r>
            <a:r>
              <a:rPr lang="ru-RU" dirty="0"/>
              <a:t>де </a:t>
            </a:r>
            <a:r>
              <a:rPr lang="ru-RU" dirty="0" err="1"/>
              <a:t>бұл әдіс </a:t>
            </a:r>
            <a:r>
              <a:rPr lang="ru-RU" dirty="0"/>
              <a:t>(тест) </a:t>
            </a:r>
            <a:r>
              <a:rPr lang="ru-RU" dirty="0" err="1"/>
              <a:t>көбінде жеке</a:t>
            </a:r>
            <a:r>
              <a:rPr lang="ru-RU" dirty="0"/>
              <a:t> </a:t>
            </a:r>
            <a:r>
              <a:rPr lang="ru-RU" dirty="0" err="1"/>
              <a:t>тұлға  проблемасымен</a:t>
            </a:r>
            <a:r>
              <a:rPr lang="ru-RU" dirty="0"/>
              <a:t> 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 </a:t>
            </a:r>
            <a:r>
              <a:rPr lang="ru-RU" dirty="0" err="1"/>
              <a:t>Топтарға арналған </a:t>
            </a:r>
            <a:r>
              <a:rPr lang="ru-RU" dirty="0"/>
              <a:t>тест </a:t>
            </a:r>
            <a:r>
              <a:rPr lang="ru-RU" dirty="0" err="1"/>
              <a:t>ішінен</a:t>
            </a:r>
            <a:r>
              <a:rPr lang="ru-RU" dirty="0"/>
              <a:t> </a:t>
            </a:r>
            <a:r>
              <a:rPr lang="ru-RU" dirty="0" err="1"/>
              <a:t>кең тарағаны әлуметтік өлшем 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шағын топтарды</a:t>
            </a:r>
            <a:r>
              <a:rPr lang="ru-RU" dirty="0"/>
              <a:t> </a:t>
            </a:r>
            <a:r>
              <a:rPr lang="ru-RU" dirty="0" err="1"/>
              <a:t>зертеуде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</p:txBody>
      </p:sp>
      <p:pic>
        <p:nvPicPr>
          <p:cNvPr id="4" name="Рисунок 3" descr="екнгшщз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20" y="714356"/>
            <a:ext cx="4286280" cy="37862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285728"/>
            <a:ext cx="6429388" cy="635798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Эксперимент </a:t>
            </a:r>
            <a:r>
              <a:rPr lang="ru-RU" dirty="0" err="1"/>
              <a:t>әдісі әлеуметтік психологияда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зертеу</a:t>
            </a:r>
            <a:r>
              <a:rPr lang="ru-RU" dirty="0"/>
              <a:t> </a:t>
            </a:r>
            <a:r>
              <a:rPr lang="ru-RU" dirty="0" err="1"/>
              <a:t>әдістерінің бірі</a:t>
            </a:r>
            <a:r>
              <a:rPr lang="ru-RU" dirty="0"/>
              <a:t>. </a:t>
            </a:r>
            <a:r>
              <a:rPr lang="ru-RU" dirty="0" err="1"/>
              <a:t>Экспериментің негізгі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түрі </a:t>
            </a:r>
            <a:r>
              <a:rPr lang="ru-RU" dirty="0"/>
              <a:t>бар: </a:t>
            </a:r>
            <a:r>
              <a:rPr lang="ru-RU" dirty="0" err="1"/>
              <a:t>табиғи және лабораториялық.</a:t>
            </a:r>
            <a:r>
              <a:rPr lang="ru-RU" dirty="0"/>
              <a:t> </a:t>
            </a:r>
            <a:r>
              <a:rPr lang="ru-RU" dirty="0" err="1"/>
              <a:t>Екеуіне</a:t>
            </a:r>
            <a:r>
              <a:rPr lang="ru-RU" dirty="0"/>
              <a:t> де </a:t>
            </a:r>
            <a:r>
              <a:rPr lang="ru-RU" dirty="0" err="1"/>
              <a:t>ортақ жалпы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1) </a:t>
            </a:r>
            <a:r>
              <a:rPr lang="ru-RU" dirty="0" err="1"/>
              <a:t>Эксперименттатордың тәуелсіз  айнымалы</a:t>
            </a:r>
            <a:r>
              <a:rPr lang="ru-RU" dirty="0"/>
              <a:t> </a:t>
            </a:r>
            <a:r>
              <a:rPr lang="ru-RU" dirty="0" err="1"/>
              <a:t>шараларды</a:t>
            </a:r>
            <a:r>
              <a:rPr lang="ru-RU" dirty="0"/>
              <a:t> </a:t>
            </a:r>
            <a:r>
              <a:rPr lang="ru-RU" dirty="0" err="1"/>
              <a:t>енгізуі</a:t>
            </a:r>
            <a:r>
              <a:rPr lang="ru-RU" dirty="0"/>
              <a:t> мен  оны </a:t>
            </a:r>
            <a:r>
              <a:rPr lang="ru-RU" dirty="0" err="1"/>
              <a:t>бақылауы және тәуелді шаралардыдың өзгеруін байқауы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2)    </a:t>
            </a:r>
            <a:r>
              <a:rPr lang="ru-RU" dirty="0" err="1"/>
              <a:t>Эксперементік</a:t>
            </a:r>
            <a:r>
              <a:rPr lang="ru-RU" dirty="0"/>
              <a:t> </a:t>
            </a:r>
            <a:r>
              <a:rPr lang="ru-RU" dirty="0" err="1"/>
              <a:t>және бақылау топтарын</a:t>
            </a:r>
            <a:r>
              <a:rPr lang="ru-RU" dirty="0"/>
              <a:t>  </a:t>
            </a:r>
            <a:r>
              <a:rPr lang="ru-RU" dirty="0" err="1"/>
              <a:t>бөліп қарастыру шарты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Барлық аталған әдістердің  әлеуметтік психологиялық зертеулерде</a:t>
            </a:r>
            <a:r>
              <a:rPr lang="ru-RU" dirty="0"/>
              <a:t> </a:t>
            </a:r>
            <a:r>
              <a:rPr lang="ru-RU" dirty="0" err="1"/>
              <a:t>қолданылуындағы өзіндік ерекшелігі</a:t>
            </a:r>
            <a:r>
              <a:rPr lang="ru-RU" dirty="0"/>
              <a:t>- </a:t>
            </a:r>
            <a:r>
              <a:rPr lang="ru-RU" dirty="0" err="1"/>
              <a:t>зерттеленуші</a:t>
            </a:r>
            <a:r>
              <a:rPr lang="ru-RU" dirty="0"/>
              <a:t> мен  </a:t>
            </a:r>
            <a:r>
              <a:rPr lang="ru-RU" dirty="0" err="1"/>
              <a:t>зерттеушінің  өзара әсері</a:t>
            </a:r>
            <a:r>
              <a:rPr lang="ru-RU" dirty="0"/>
              <a:t>. </a:t>
            </a:r>
            <a:r>
              <a:rPr lang="ru-RU" dirty="0" err="1"/>
              <a:t>Бұл әсер интерьвюде</a:t>
            </a:r>
            <a:r>
              <a:rPr lang="ru-RU" dirty="0"/>
              <a:t> </a:t>
            </a:r>
            <a:r>
              <a:rPr lang="ru-RU" dirty="0" err="1"/>
              <a:t>айқынырақ көрінгенменен, шын</a:t>
            </a:r>
            <a:r>
              <a:rPr lang="ru-RU" dirty="0"/>
              <a:t> </a:t>
            </a:r>
            <a:r>
              <a:rPr lang="ru-RU" dirty="0" err="1"/>
              <a:t>мәнінде барлық әдістердеде орын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отыр</a:t>
            </a:r>
            <a:r>
              <a:rPr lang="ru-RU" dirty="0"/>
              <a:t>. Оны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жүруі әр қашан айтылып</a:t>
            </a:r>
            <a:r>
              <a:rPr lang="ru-RU" dirty="0"/>
              <a:t> </a:t>
            </a:r>
            <a:r>
              <a:rPr lang="ru-RU" dirty="0" err="1"/>
              <a:t>жүрсе </a:t>
            </a:r>
            <a:r>
              <a:rPr lang="ru-RU" dirty="0"/>
              <a:t>де , </a:t>
            </a:r>
            <a:r>
              <a:rPr lang="ru-RU" dirty="0" err="1"/>
              <a:t>бұл проблеманы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     </a:t>
            </a:r>
            <a:r>
              <a:rPr lang="ru-RU" dirty="0" err="1"/>
              <a:t>түпкілікті әлі алда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000108"/>
            <a:ext cx="2608380" cy="40005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428604"/>
            <a:ext cx="5686436" cy="621510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Әдістеменің екінші</a:t>
            </a:r>
            <a:r>
              <a:rPr lang="ru-RU" dirty="0"/>
              <a:t> </a:t>
            </a:r>
            <a:r>
              <a:rPr lang="ru-RU" dirty="0" err="1"/>
              <a:t>тобы-материалды</a:t>
            </a:r>
            <a:r>
              <a:rPr lang="ru-RU" dirty="0"/>
              <a:t>  </a:t>
            </a:r>
            <a:r>
              <a:rPr lang="ru-RU" dirty="0" err="1"/>
              <a:t>өңдеу әдістеріне  барлық статистикалық  тәсілдер </a:t>
            </a:r>
            <a:r>
              <a:rPr lang="ru-RU" dirty="0"/>
              <a:t>( </a:t>
            </a:r>
            <a:r>
              <a:rPr lang="ru-RU" dirty="0" err="1"/>
              <a:t>коррекциялық </a:t>
            </a:r>
            <a:r>
              <a:rPr lang="ru-RU" dirty="0"/>
              <a:t>анализ, </a:t>
            </a:r>
            <a:r>
              <a:rPr lang="ru-RU" dirty="0" err="1"/>
              <a:t>факторлық </a:t>
            </a:r>
            <a:r>
              <a:rPr lang="ru-RU" dirty="0"/>
              <a:t>анализ), </a:t>
            </a:r>
            <a:r>
              <a:rPr lang="ru-RU" dirty="0" err="1"/>
              <a:t>логикалық және теориялық өңдеулер </a:t>
            </a:r>
            <a:r>
              <a:rPr lang="ru-RU" dirty="0"/>
              <a:t>(</a:t>
            </a:r>
            <a:r>
              <a:rPr lang="ru-RU" dirty="0" err="1"/>
              <a:t>типологиялар</a:t>
            </a:r>
            <a:r>
              <a:rPr lang="ru-RU" dirty="0"/>
              <a:t> </a:t>
            </a:r>
            <a:r>
              <a:rPr lang="ru-RU" dirty="0" err="1"/>
              <a:t>тұрғызу</a:t>
            </a:r>
            <a:r>
              <a:rPr lang="ru-RU" dirty="0"/>
              <a:t>, </a:t>
            </a:r>
            <a:r>
              <a:rPr lang="ru-RU" dirty="0" err="1"/>
              <a:t>түсіндірулерді тұрғызудың әр түрлі тәсілдері </a:t>
            </a:r>
            <a:r>
              <a:rPr lang="ru-RU" dirty="0"/>
              <a:t>т.б) </a:t>
            </a:r>
            <a:r>
              <a:rPr lang="ru-RU" dirty="0" err="1"/>
              <a:t>жатады</a:t>
            </a:r>
            <a:r>
              <a:rPr lang="ru-RU" dirty="0"/>
              <a:t>. </a:t>
            </a:r>
            <a:r>
              <a:rPr lang="ru-RU" dirty="0" err="1"/>
              <a:t>Құндылықтар проблемасы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әдістерді пайдаланғанда </a:t>
            </a:r>
            <a:r>
              <a:rPr lang="ru-RU" dirty="0"/>
              <a:t>аса </a:t>
            </a:r>
            <a:r>
              <a:rPr lang="ru-RU" dirty="0" err="1"/>
              <a:t>маңызды  мәселелерге айналады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Аталған </a:t>
            </a:r>
            <a:r>
              <a:rPr lang="ru-RU" dirty="0"/>
              <a:t>проблема </a:t>
            </a:r>
            <a:r>
              <a:rPr lang="ru-RU" dirty="0" err="1"/>
              <a:t>сапалы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 </a:t>
            </a:r>
            <a:r>
              <a:rPr lang="ru-RU" dirty="0" err="1"/>
              <a:t>әдістері мәселесімен  астарлас</a:t>
            </a:r>
            <a:r>
              <a:rPr lang="ru-RU" dirty="0"/>
              <a:t>, </a:t>
            </a:r>
            <a:r>
              <a:rPr lang="ru-RU" dirty="0" err="1"/>
              <a:t>әлеуметтік психологияда</a:t>
            </a:r>
            <a:r>
              <a:rPr lang="ru-RU" dirty="0"/>
              <a:t>  </a:t>
            </a:r>
            <a:r>
              <a:rPr lang="ru-RU" dirty="0" err="1"/>
              <a:t>социологияда</a:t>
            </a:r>
            <a:r>
              <a:rPr lang="ru-RU" dirty="0"/>
              <a:t> </a:t>
            </a:r>
            <a:r>
              <a:rPr lang="ru-RU" dirty="0" err="1"/>
              <a:t>кең талқылануда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 err="1"/>
              <a:t>Әлеуметтік- психологиялық зерттеу</a:t>
            </a:r>
            <a:r>
              <a:rPr lang="ru-RU" dirty="0"/>
              <a:t> </a:t>
            </a:r>
            <a:r>
              <a:rPr lang="ru-RU" dirty="0" err="1"/>
              <a:t>жүргізу үшін </a:t>
            </a:r>
            <a:r>
              <a:rPr lang="ru-RU" dirty="0"/>
              <a:t>, </a:t>
            </a:r>
            <a:r>
              <a:rPr lang="ru-RU" dirty="0" err="1"/>
              <a:t>алдымен</a:t>
            </a:r>
            <a:r>
              <a:rPr lang="ru-RU" dirty="0"/>
              <a:t> </a:t>
            </a:r>
            <a:r>
              <a:rPr lang="ru-RU" dirty="0" err="1"/>
              <a:t>бағдарлама құру дұрыс.</a:t>
            </a:r>
            <a:r>
              <a:rPr lang="ru-RU" dirty="0"/>
              <a:t> </a:t>
            </a:r>
            <a:r>
              <a:rPr lang="ru-RU" dirty="0" err="1"/>
              <a:t>Әр бір</a:t>
            </a:r>
            <a:r>
              <a:rPr lang="ru-RU" dirty="0"/>
              <a:t> </a:t>
            </a:r>
            <a:r>
              <a:rPr lang="ru-RU" dirty="0" err="1"/>
              <a:t>нақты зерттеуде</a:t>
            </a:r>
            <a:r>
              <a:rPr lang="ru-RU" dirty="0"/>
              <a:t> </a:t>
            </a:r>
            <a:r>
              <a:rPr lang="ru-RU" dirty="0" err="1"/>
              <a:t>шешілетін</a:t>
            </a:r>
            <a:r>
              <a:rPr lang="ru-RU" dirty="0"/>
              <a:t> </a:t>
            </a:r>
            <a:r>
              <a:rPr lang="ru-RU" dirty="0" err="1"/>
              <a:t>міндеттер</a:t>
            </a:r>
            <a:r>
              <a:rPr lang="ru-RU" dirty="0"/>
              <a:t>,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обьектісі</a:t>
            </a:r>
            <a:r>
              <a:rPr lang="ru-RU" dirty="0"/>
              <a:t>, </a:t>
            </a:r>
            <a:r>
              <a:rPr lang="ru-RU" dirty="0" err="1"/>
              <a:t>зертеу</a:t>
            </a:r>
            <a:r>
              <a:rPr lang="ru-RU" dirty="0"/>
              <a:t> </a:t>
            </a:r>
            <a:r>
              <a:rPr lang="ru-RU" dirty="0" err="1"/>
              <a:t>проблемасын</a:t>
            </a:r>
            <a:r>
              <a:rPr lang="ru-RU" dirty="0"/>
              <a:t> </a:t>
            </a:r>
            <a:r>
              <a:rPr lang="ru-RU" dirty="0" err="1"/>
              <a:t>тұжырымдау, қолданылатын  ұғымдарды нақтылау және  </a:t>
            </a:r>
            <a:r>
              <a:rPr lang="ru-RU" dirty="0"/>
              <a:t>де </a:t>
            </a:r>
            <a:r>
              <a:rPr lang="ru-RU" dirty="0" err="1"/>
              <a:t>пайдаланылатын</a:t>
            </a:r>
            <a:r>
              <a:rPr lang="ru-RU" dirty="0"/>
              <a:t>  </a:t>
            </a:r>
            <a:r>
              <a:rPr lang="ru-RU" dirty="0" err="1"/>
              <a:t>барлық әдістерді анықтап алу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Дұрыс құрылған бағдарлама негізінде</a:t>
            </a:r>
            <a:r>
              <a:rPr lang="ru-RU" dirty="0"/>
              <a:t> </a:t>
            </a:r>
            <a:r>
              <a:rPr lang="ru-RU" dirty="0" err="1"/>
              <a:t>ғана шын</a:t>
            </a:r>
            <a:r>
              <a:rPr lang="ru-RU" dirty="0"/>
              <a:t> </a:t>
            </a:r>
            <a:r>
              <a:rPr lang="ru-RU" dirty="0" err="1"/>
              <a:t>мәніндегі нәтиже алуға болады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екншгшщ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2362200" cy="2071702"/>
          </a:xfrm>
          <a:prstGeom prst="rect">
            <a:avLst/>
          </a:prstGeom>
        </p:spPr>
      </p:pic>
      <p:pic>
        <p:nvPicPr>
          <p:cNvPr id="5" name="Рисунок 4" descr="кенгшщз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143248"/>
            <a:ext cx="2466975" cy="28575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Әдіснама </a:t>
            </a:r>
            <a:r>
              <a:rPr lang="ru-RU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/методология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/(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грек.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methodos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жолы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теория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logos —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0" y="1500174"/>
            <a:ext cx="6072198" cy="500066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теориясына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лайықты танымның ұстанымы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нысаны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амалдары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психологиялық болмысты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өзгеріске түсіру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психологтың нәтижеге жетуі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ғылыми құрал-жабдықтармен қарулануымен қатар түрлі  тәсілдерді әдіснама  қорынан  таңдап  алуына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дүниенің, қоғамның объективтік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заңдылықтары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құбылыстарын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игертуге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озгертуге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бағытталған таным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принциптерінің жиынтығы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Рисунок 7" descr="Metody_psiholog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2357430"/>
            <a:ext cx="2667000" cy="2500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Методология </a:t>
            </a:r>
            <a:r>
              <a:rPr lang="ru-RU" dirty="0" err="1" smtClean="0"/>
              <a:t>мәселесі  барлық ғылымдарға маңызды</a:t>
            </a:r>
            <a:r>
              <a:rPr lang="ru-RU" dirty="0" smtClean="0"/>
              <a:t>. </a:t>
            </a:r>
            <a:r>
              <a:rPr lang="ru-RU" dirty="0" err="1" smtClean="0"/>
              <a:t>Әлеуметтік психологиялық  статистикалық зерттеу</a:t>
            </a:r>
            <a:r>
              <a:rPr lang="ru-RU" dirty="0" smtClean="0"/>
              <a:t> </a:t>
            </a:r>
            <a:r>
              <a:rPr lang="ru-RU" dirty="0" err="1" smtClean="0"/>
              <a:t>жүргізген кезде</a:t>
            </a:r>
            <a:r>
              <a:rPr lang="ru-RU" dirty="0" smtClean="0"/>
              <a:t> осы </a:t>
            </a:r>
            <a:r>
              <a:rPr lang="ru-RU" dirty="0" err="1" smtClean="0"/>
              <a:t>нәтиженің ғылыми принцептеріне</a:t>
            </a:r>
            <a:r>
              <a:rPr lang="ru-RU" dirty="0" smtClean="0"/>
              <a:t> </a:t>
            </a:r>
            <a:r>
              <a:rPr lang="ru-RU" dirty="0" err="1" smtClean="0"/>
              <a:t>сүйенеді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: Психология </a:t>
            </a:r>
            <a:r>
              <a:rPr lang="ru-RU" dirty="0" err="1" smtClean="0"/>
              <a:t>және әлеуметтану</a:t>
            </a:r>
            <a:r>
              <a:rPr lang="ru-RU" dirty="0" smtClean="0"/>
              <a:t>.</a:t>
            </a:r>
            <a:endParaRPr lang="ru-RU" sz="4500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Қазіргі ғылымда методолгия</a:t>
            </a:r>
            <a:r>
              <a:rPr lang="ru-RU" dirty="0" smtClean="0"/>
              <a:t> </a:t>
            </a:r>
            <a:r>
              <a:rPr lang="ru-RU" dirty="0" err="1" smtClean="0"/>
              <a:t>термині</a:t>
            </a:r>
            <a:r>
              <a:rPr lang="ru-RU" dirty="0" smtClean="0"/>
              <a:t> грек </a:t>
            </a:r>
            <a:r>
              <a:rPr lang="ru-RU" dirty="0" err="1" smtClean="0"/>
              <a:t>тілінен</a:t>
            </a:r>
            <a:r>
              <a:rPr lang="ru-RU" dirty="0" smtClean="0"/>
              <a:t> «</a:t>
            </a:r>
            <a:r>
              <a:rPr lang="ru-RU" dirty="0" err="1" smtClean="0"/>
              <a:t>танып</a:t>
            </a:r>
            <a:r>
              <a:rPr lang="ru-RU" dirty="0" smtClean="0"/>
              <a:t> </a:t>
            </a:r>
            <a:r>
              <a:rPr lang="ru-RU" dirty="0" err="1" smtClean="0"/>
              <a:t>білуге</a:t>
            </a:r>
            <a:r>
              <a:rPr lang="ru-RU" dirty="0" smtClean="0"/>
              <a:t> </a:t>
            </a:r>
            <a:r>
              <a:rPr lang="ru-RU" dirty="0" err="1" smtClean="0"/>
              <a:t>жол</a:t>
            </a:r>
            <a:r>
              <a:rPr lang="ru-RU" dirty="0" smtClean="0"/>
              <a:t>» </a:t>
            </a:r>
            <a:r>
              <a:rPr lang="ru-RU" dirty="0" err="1" smtClean="0"/>
              <a:t>дегенді</a:t>
            </a:r>
            <a:r>
              <a:rPr lang="ru-RU" dirty="0" smtClean="0"/>
              <a:t> </a:t>
            </a:r>
            <a:r>
              <a:rPr lang="ru-RU" dirty="0" err="1" smtClean="0"/>
              <a:t>білдіреді</a:t>
            </a:r>
            <a:r>
              <a:rPr lang="ru-RU" dirty="0" smtClean="0"/>
              <a:t> </a:t>
            </a:r>
            <a:r>
              <a:rPr lang="ru-RU" dirty="0" err="1" smtClean="0"/>
              <a:t>және ғылыми білімдердің  </a:t>
            </a:r>
            <a:r>
              <a:rPr lang="ru-RU" dirty="0" smtClean="0"/>
              <a:t>3 </a:t>
            </a:r>
            <a:r>
              <a:rPr lang="ru-RU" dirty="0" err="1" smtClean="0"/>
              <a:t>денгейін</a:t>
            </a:r>
            <a:r>
              <a:rPr lang="ru-RU" dirty="0" smtClean="0"/>
              <a:t> </a:t>
            </a:r>
            <a:r>
              <a:rPr lang="ru-RU" dirty="0" err="1" smtClean="0"/>
              <a:t>көрсетеді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1. </a:t>
            </a:r>
            <a:r>
              <a:rPr lang="ru-RU" dirty="0" err="1" smtClean="0"/>
              <a:t>Жалпы</a:t>
            </a:r>
            <a:r>
              <a:rPr lang="ru-RU" dirty="0" smtClean="0"/>
              <a:t> методология- </a:t>
            </a:r>
            <a:r>
              <a:rPr lang="ru-RU" dirty="0" err="1" smtClean="0"/>
              <a:t>бұл жалпы</a:t>
            </a:r>
            <a:r>
              <a:rPr lang="ru-RU" dirty="0" smtClean="0"/>
              <a:t> </a:t>
            </a:r>
            <a:r>
              <a:rPr lang="ru-RU" dirty="0" err="1" smtClean="0"/>
              <a:t>принциптердің қосындысы.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методологияға әртүрлі философиялық құрылымдар кіреді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2. </a:t>
            </a:r>
            <a:r>
              <a:rPr lang="ru-RU" dirty="0" err="1" smtClean="0"/>
              <a:t>Жеке</a:t>
            </a:r>
            <a:r>
              <a:rPr lang="ru-RU" dirty="0" smtClean="0"/>
              <a:t> методология-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принциптер</a:t>
            </a:r>
            <a:r>
              <a:rPr lang="ru-RU" dirty="0" smtClean="0"/>
              <a:t> </a:t>
            </a:r>
            <a:r>
              <a:rPr lang="ru-RU" dirty="0" err="1" smtClean="0"/>
              <a:t>құрылымы, нақты білім</a:t>
            </a:r>
            <a:r>
              <a:rPr lang="ru-RU" dirty="0" smtClean="0"/>
              <a:t> </a:t>
            </a:r>
            <a:r>
              <a:rPr lang="ru-RU" dirty="0" err="1" smtClean="0"/>
              <a:t>аймағында қолданылады.Әрекет принціпі</a:t>
            </a:r>
            <a:r>
              <a:rPr lang="ru-RU" dirty="0" smtClean="0"/>
              <a:t> </a:t>
            </a:r>
            <a:r>
              <a:rPr lang="ru-RU" dirty="0" err="1" smtClean="0"/>
              <a:t>үлгі болады</a:t>
            </a:r>
            <a:r>
              <a:rPr lang="ru-RU" dirty="0" smtClean="0"/>
              <a:t>. </a:t>
            </a:r>
            <a:r>
              <a:rPr lang="ru-RU" dirty="0" err="1" smtClean="0"/>
              <a:t>әлеуметтік психологияда</a:t>
            </a:r>
            <a:r>
              <a:rPr lang="ru-RU" dirty="0" smtClean="0"/>
              <a:t> </a:t>
            </a:r>
            <a:r>
              <a:rPr lang="ru-RU" dirty="0" err="1" smtClean="0"/>
              <a:t>бұл принцп</a:t>
            </a:r>
            <a:r>
              <a:rPr lang="ru-RU" dirty="0" smtClean="0"/>
              <a:t> </a:t>
            </a:r>
            <a:r>
              <a:rPr lang="ru-RU" dirty="0" err="1" smtClean="0"/>
              <a:t>адамдардың бірлескен</a:t>
            </a:r>
            <a:r>
              <a:rPr lang="ru-RU" dirty="0" smtClean="0"/>
              <a:t> </a:t>
            </a:r>
            <a:r>
              <a:rPr lang="ru-RU" dirty="0" err="1" smtClean="0"/>
              <a:t>іс-әрекеті ретінде</a:t>
            </a:r>
            <a:r>
              <a:rPr lang="ru-RU" dirty="0" smtClean="0"/>
              <a:t> </a:t>
            </a:r>
            <a:r>
              <a:rPr lang="ru-RU" dirty="0" err="1" smtClean="0"/>
              <a:t>түсіндіріледі.</a:t>
            </a:r>
            <a:r>
              <a:rPr lang="ru-RU" dirty="0" smtClean="0"/>
              <a:t> </a:t>
            </a:r>
            <a:r>
              <a:rPr lang="ru-RU" dirty="0" err="1" smtClean="0"/>
              <a:t>Және бұл кезде</a:t>
            </a:r>
            <a:r>
              <a:rPr lang="ru-RU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байланыстар</a:t>
            </a:r>
            <a:r>
              <a:rPr lang="ru-RU" dirty="0" smtClean="0"/>
              <a:t> </a:t>
            </a:r>
            <a:r>
              <a:rPr lang="ru-RU" dirty="0" err="1" smtClean="0"/>
              <a:t>түзіледі.</a:t>
            </a:r>
            <a:r>
              <a:rPr lang="ru-RU" dirty="0" smtClean="0"/>
              <a:t> </a:t>
            </a:r>
            <a:r>
              <a:rPr lang="ru-RU" dirty="0" err="1" smtClean="0"/>
              <a:t>Іс-әрекет субьектісі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коллектив </a:t>
            </a:r>
            <a:r>
              <a:rPr lang="ru-RU" dirty="0" err="1" smtClean="0"/>
              <a:t>іс-әрекет субьектісі</a:t>
            </a:r>
            <a:r>
              <a:rPr lang="ru-RU" dirty="0" smtClean="0"/>
              <a:t> бола </a:t>
            </a:r>
            <a:r>
              <a:rPr lang="ru-RU" dirty="0" err="1" smtClean="0"/>
              <a:t>алады</a:t>
            </a:r>
            <a:r>
              <a:rPr lang="ru-RU" dirty="0" smtClean="0"/>
              <a:t>. </a:t>
            </a:r>
            <a:r>
              <a:rPr lang="ru-RU" dirty="0" err="1" smtClean="0"/>
              <a:t>Бұл принціпті</a:t>
            </a:r>
            <a:r>
              <a:rPr lang="ru-RU" dirty="0" smtClean="0"/>
              <a:t> </a:t>
            </a:r>
            <a:r>
              <a:rPr lang="ru-RU" dirty="0" err="1" smtClean="0"/>
              <a:t>қолдану арқылы коллективтегі</a:t>
            </a:r>
            <a:r>
              <a:rPr lang="ru-RU" dirty="0" smtClean="0"/>
              <a:t> </a:t>
            </a:r>
            <a:r>
              <a:rPr lang="ru-RU" dirty="0" err="1" smtClean="0"/>
              <a:t>іс-әрекет субьектісінің аттрибуттарын</a:t>
            </a:r>
            <a:r>
              <a:rPr lang="ru-RU" dirty="0" smtClean="0"/>
              <a:t> </a:t>
            </a:r>
            <a:r>
              <a:rPr lang="ru-RU" dirty="0" err="1" smtClean="0"/>
              <a:t>зерттеуге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  <a:r>
              <a:rPr lang="ru-RU" dirty="0" err="1" smtClean="0"/>
              <a:t>(қажетілік, </a:t>
            </a:r>
            <a:r>
              <a:rPr lang="ru-RU" dirty="0" smtClean="0"/>
              <a:t>мотив, топ </a:t>
            </a:r>
            <a:r>
              <a:rPr lang="ru-RU" dirty="0" err="1" smtClean="0"/>
              <a:t>мақсаты</a:t>
            </a:r>
            <a:r>
              <a:rPr lang="kk-KZ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Методологиялық қолданыстар- Т.В.Каркилова</a:t>
            </a:r>
            <a:r>
              <a:rPr lang="ru-RU" dirty="0" smtClean="0"/>
              <a:t> 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бұл- зерттеудің көптеген әдістемелері,теориялар.Әдіске және әдістемелерге бөлінеді.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4714908" cy="548324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Әдіс-зерттеу стратегиясы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Әдістеме </a:t>
            </a:r>
            <a:r>
              <a:rPr lang="ru-RU" dirty="0"/>
              <a:t>техника мен </a:t>
            </a:r>
            <a:r>
              <a:rPr lang="ru-RU" dirty="0" err="1"/>
              <a:t>эмпирикалық анықтамалардың </a:t>
            </a:r>
            <a:r>
              <a:rPr lang="ru-RU" dirty="0"/>
              <a:t>фиксация </a:t>
            </a:r>
            <a:r>
              <a:rPr lang="ru-RU" dirty="0" err="1"/>
              <a:t>әдістері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Әдістерді жалпы</a:t>
            </a:r>
            <a:r>
              <a:rPr lang="ru-RU" dirty="0"/>
              <a:t> </a:t>
            </a:r>
            <a:r>
              <a:rPr lang="ru-RU" dirty="0" err="1"/>
              <a:t>және арнайы</a:t>
            </a:r>
            <a:r>
              <a:rPr lang="ru-RU" dirty="0"/>
              <a:t> </a:t>
            </a:r>
            <a:r>
              <a:rPr lang="ru-RU" dirty="0" err="1"/>
              <a:t>методологиядан</a:t>
            </a:r>
            <a:r>
              <a:rPr lang="ru-RU" dirty="0"/>
              <a:t> </a:t>
            </a:r>
            <a:r>
              <a:rPr lang="ru-RU" dirty="0" err="1"/>
              <a:t>бөліп қарауға болмайды.Бұл аббстрактілі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әдістер </a:t>
            </a:r>
            <a:r>
              <a:rPr lang="ru-RU" dirty="0"/>
              <a:t>мен </a:t>
            </a:r>
            <a:r>
              <a:rPr lang="ru-RU" dirty="0" err="1"/>
              <a:t>әдістемелер әртүрлі  методологиялар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қолданыла береді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002222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928670"/>
            <a:ext cx="3786194" cy="37861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85776"/>
            <a:ext cx="8329642" cy="1571636"/>
          </a:xfrm>
        </p:spPr>
        <p:txBody>
          <a:bodyPr>
            <a:prstTxWarp prst="textArchDown">
              <a:avLst/>
            </a:prstTxWarp>
            <a:normAutofit/>
          </a:bodyPr>
          <a:lstStyle/>
          <a:p>
            <a:r>
              <a:rPr lang="ru-RU" dirty="0" err="1" smtClean="0"/>
              <a:t>Ғылыми зерттеу</a:t>
            </a:r>
            <a:r>
              <a:rPr lang="ru-RU" dirty="0" smtClean="0"/>
              <a:t> </a:t>
            </a:r>
            <a:r>
              <a:rPr lang="ru-RU" dirty="0" err="1" smtClean="0"/>
              <a:t>үшін: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1.  </a:t>
            </a:r>
            <a:r>
              <a:rPr lang="ru-RU" dirty="0" err="1"/>
              <a:t>Зерттеудің нақты обьектісінің болуы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2.  </a:t>
            </a:r>
            <a:r>
              <a:rPr lang="ru-RU" dirty="0" err="1"/>
              <a:t>Фактілерді</a:t>
            </a:r>
            <a:r>
              <a:rPr lang="ru-RU" dirty="0"/>
              <a:t> </a:t>
            </a:r>
            <a:r>
              <a:rPr lang="ru-RU" dirty="0" err="1"/>
              <a:t>анықтау, себебін</a:t>
            </a:r>
            <a:r>
              <a:rPr lang="ru-RU" dirty="0"/>
              <a:t> </a:t>
            </a:r>
            <a:r>
              <a:rPr lang="ru-RU" dirty="0" err="1"/>
              <a:t>табу,әдістерді жасау</a:t>
            </a:r>
            <a:r>
              <a:rPr lang="ru-RU" dirty="0"/>
              <a:t>, </a:t>
            </a:r>
            <a:r>
              <a:rPr lang="ru-RU" dirty="0" err="1"/>
              <a:t>болжам</a:t>
            </a:r>
            <a:r>
              <a:rPr lang="ru-RU" dirty="0"/>
              <a:t> </a:t>
            </a:r>
            <a:r>
              <a:rPr lang="ru-RU" dirty="0" err="1" smtClean="0"/>
              <a:t>қою</a:t>
            </a:r>
            <a:endParaRPr lang="ru-RU" dirty="0" smtClean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3.  </a:t>
            </a:r>
            <a:r>
              <a:rPr lang="ru-RU" dirty="0" err="1"/>
              <a:t>Қойылған фактілер</a:t>
            </a:r>
            <a:r>
              <a:rPr lang="ru-RU" dirty="0"/>
              <a:t> мен </a:t>
            </a:r>
            <a:r>
              <a:rPr lang="ru-RU" dirty="0" err="1"/>
              <a:t>болжамдар</a:t>
            </a:r>
            <a:r>
              <a:rPr lang="ru-RU" dirty="0"/>
              <a:t> </a:t>
            </a:r>
            <a:r>
              <a:rPr lang="ru-RU" dirty="0" err="1"/>
              <a:t>арасындағы ашық </a:t>
            </a:r>
            <a:r>
              <a:rPr lang="ru-RU" dirty="0" err="1" smtClean="0"/>
              <a:t>байланыс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r>
              <a:rPr lang="ru-RU" dirty="0"/>
              <a:t>4.  </a:t>
            </a:r>
            <a:r>
              <a:rPr lang="ru-RU" dirty="0" err="1"/>
              <a:t>Фактілер</a:t>
            </a:r>
            <a:r>
              <a:rPr lang="ru-RU" dirty="0"/>
              <a:t> мен  </a:t>
            </a:r>
            <a:r>
              <a:rPr lang="ru-RU" dirty="0" err="1"/>
              <a:t>құбылыстарды жобалау</a:t>
            </a:r>
            <a:r>
              <a:rPr lang="ru-RU" dirty="0"/>
              <a:t> </a:t>
            </a:r>
            <a:r>
              <a:rPr lang="ru-RU" dirty="0" err="1"/>
              <a:t>және түсіндіру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15370" cy="621510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Әлеуметтік психологияның зерттеу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әдістерін екі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топқа бөліп қарастыруга болады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зерттеу 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әсер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әдістері.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әдістері өзі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мәліметті(ақпараты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өңдеу болып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топқа бөлінеді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Мәліметті жинау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әдістеріне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құжаттарды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қарастыру,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өңдеу, (оған  контент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анализ де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кіреді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әр түрлі сұрау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саулнама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интервью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тестілер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сынақ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социометірлік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 (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әлуметтік өлшем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табиғи және лабораториялық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348880"/>
            <a:ext cx="3333750" cy="304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4714908" cy="591187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Бақылау әдісі.</a:t>
            </a:r>
            <a:r>
              <a:rPr lang="ru-RU" dirty="0"/>
              <a:t> </a:t>
            </a:r>
            <a:r>
              <a:rPr lang="ru-RU" dirty="0" err="1"/>
              <a:t>Әлеуметтік психологияда</a:t>
            </a:r>
            <a:r>
              <a:rPr lang="ru-RU" dirty="0"/>
              <a:t> 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іздестірілетін</a:t>
            </a:r>
            <a:r>
              <a:rPr lang="ru-RU" dirty="0"/>
              <a:t>  </a:t>
            </a:r>
            <a:r>
              <a:rPr lang="ru-RU" dirty="0" err="1"/>
              <a:t>сұрақтардың бірі-қалай бақылау керек</a:t>
            </a:r>
            <a:r>
              <a:rPr lang="ru-RU" dirty="0"/>
              <a:t>?  </a:t>
            </a:r>
            <a:r>
              <a:rPr lang="ru-RU" dirty="0" err="1"/>
              <a:t>Бақылаған кезде</a:t>
            </a:r>
            <a:r>
              <a:rPr lang="ru-RU" dirty="0"/>
              <a:t> не </a:t>
            </a:r>
            <a:r>
              <a:rPr lang="ru-RU" dirty="0" err="1"/>
              <a:t>нәрсеге қөңіл бөлінеді</a:t>
            </a:r>
            <a:r>
              <a:rPr lang="ru-RU" dirty="0"/>
              <a:t>?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Әлеуметтік- психологиялық зерттеулерде</a:t>
            </a:r>
            <a:r>
              <a:rPr lang="ru-RU" dirty="0"/>
              <a:t>  </a:t>
            </a:r>
            <a:r>
              <a:rPr lang="ru-RU" dirty="0" err="1"/>
              <a:t>бақылау бірлігі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затына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нақты түрде шешіледі</a:t>
            </a:r>
            <a:r>
              <a:rPr lang="ru-RU" dirty="0"/>
              <a:t>.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маңызды жағдай-бақыланатын жағдайдың уақыт аралығы, бақылау бірліктерін</a:t>
            </a:r>
            <a:r>
              <a:rPr lang="ru-RU" dirty="0"/>
              <a:t> </a:t>
            </a:r>
            <a:r>
              <a:rPr lang="ru-RU" dirty="0" err="1"/>
              <a:t>бөліп алудың (уақыты бойынша</a:t>
            </a:r>
            <a:r>
              <a:rPr lang="ru-RU" dirty="0"/>
              <a:t>) </a:t>
            </a:r>
            <a:r>
              <a:rPr lang="ru-RU" dirty="0" err="1"/>
              <a:t>көптеген жолдары</a:t>
            </a:r>
            <a:r>
              <a:rPr lang="ru-RU" dirty="0"/>
              <a:t> </a:t>
            </a:r>
            <a:r>
              <a:rPr lang="ru-RU" dirty="0" err="1"/>
              <a:t>болганымен</a:t>
            </a:r>
            <a:r>
              <a:rPr lang="ru-RU" dirty="0"/>
              <a:t> , </a:t>
            </a:r>
            <a:r>
              <a:rPr lang="ru-RU" dirty="0" err="1"/>
              <a:t>бұл мәселе аяғына дейін</a:t>
            </a:r>
            <a:r>
              <a:rPr lang="ru-RU" dirty="0"/>
              <a:t>  </a:t>
            </a:r>
            <a:r>
              <a:rPr lang="ru-RU" dirty="0" err="1"/>
              <a:t>шешілмеген</a:t>
            </a:r>
            <a:r>
              <a:rPr lang="ru-RU" dirty="0"/>
              <a:t>.  </a:t>
            </a:r>
            <a:r>
              <a:rPr lang="ru-RU" dirty="0" err="1"/>
              <a:t>Бұл әдіс оншалықты қарапайым болғандықтан әлеуметтік психологиялық зерттеулерде</a:t>
            </a:r>
            <a:r>
              <a:rPr lang="ru-RU" dirty="0"/>
              <a:t>  </a:t>
            </a:r>
            <a:r>
              <a:rPr lang="ru-RU" dirty="0" err="1"/>
              <a:t>табысты</a:t>
            </a:r>
            <a:r>
              <a:rPr lang="ru-RU" dirty="0"/>
              <a:t> </a:t>
            </a:r>
            <a:r>
              <a:rPr lang="ru-RU" dirty="0" err="1"/>
              <a:t>түрде пайдаланыла</a:t>
            </a:r>
            <a:r>
              <a:rPr lang="ru-RU" dirty="0"/>
              <a:t> </a:t>
            </a:r>
            <a:r>
              <a:rPr lang="ru-RU" dirty="0" err="1"/>
              <a:t>бермеуі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 err="1" smtClean="0"/>
              <a:t>.</a:t>
            </a:r>
            <a:r>
              <a:rPr lang="ru-RU" dirty="0"/>
              <a:t> </a:t>
            </a:r>
          </a:p>
        </p:txBody>
      </p:sp>
      <p:pic>
        <p:nvPicPr>
          <p:cNvPr id="4" name="Рисунок 3" descr="22_3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142984"/>
            <a:ext cx="3461071" cy="3562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285728"/>
            <a:ext cx="4786314" cy="635798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Құжаттарды қарастыру- өңдеу әдісі үлкен  маңызы </a:t>
            </a:r>
            <a:r>
              <a:rPr lang="ru-RU" dirty="0"/>
              <a:t>бар </a:t>
            </a:r>
            <a:r>
              <a:rPr lang="ru-RU" dirty="0" err="1"/>
              <a:t>әдіс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осы </a:t>
            </a:r>
            <a:r>
              <a:rPr lang="ru-RU" dirty="0" err="1"/>
              <a:t>әдіс арқылы адамдардың іс-әрекетінің  өнімдерін талдауға болады</a:t>
            </a:r>
            <a:r>
              <a:rPr lang="ru-RU" dirty="0"/>
              <a:t>. </a:t>
            </a:r>
            <a:r>
              <a:rPr lang="ru-RU" dirty="0" err="1"/>
              <a:t>Әдістің субьектіленген</a:t>
            </a:r>
            <a:r>
              <a:rPr lang="ru-RU" dirty="0"/>
              <a:t> </a:t>
            </a:r>
            <a:r>
              <a:rPr lang="ru-RU" dirty="0" err="1"/>
              <a:t>(зертеушінің </a:t>
            </a:r>
            <a:r>
              <a:rPr lang="ru-RU" dirty="0"/>
              <a:t>дара </a:t>
            </a:r>
            <a:r>
              <a:rPr lang="ru-RU" dirty="0" err="1"/>
              <a:t>психикалық қасиеттері</a:t>
            </a:r>
            <a:r>
              <a:rPr lang="ru-RU" dirty="0"/>
              <a:t>) </a:t>
            </a:r>
            <a:r>
              <a:rPr lang="ru-RU" dirty="0" err="1"/>
              <a:t>қарастыру үшін ерекше</a:t>
            </a:r>
            <a:r>
              <a:rPr lang="ru-RU" dirty="0"/>
              <a:t>  «</a:t>
            </a:r>
            <a:r>
              <a:rPr lang="ru-RU" dirty="0" err="1"/>
              <a:t>контент-анализ</a:t>
            </a:r>
            <a:r>
              <a:rPr lang="ru-RU" dirty="0"/>
              <a:t>» </a:t>
            </a:r>
            <a:r>
              <a:rPr lang="ru-RU" dirty="0" err="1"/>
              <a:t>тәсілі </a:t>
            </a:r>
            <a:r>
              <a:rPr lang="ru-RU" dirty="0"/>
              <a:t>(«</a:t>
            </a:r>
            <a:r>
              <a:rPr lang="ru-RU" dirty="0" err="1"/>
              <a:t>мазмұнды талдау</a:t>
            </a:r>
            <a:r>
              <a:rPr lang="ru-RU" dirty="0"/>
              <a:t>») </a:t>
            </a:r>
            <a:r>
              <a:rPr lang="ru-RU" dirty="0" err="1"/>
              <a:t>енгізіледі</a:t>
            </a:r>
            <a:r>
              <a:rPr lang="ru-RU" dirty="0"/>
              <a:t>. </a:t>
            </a:r>
            <a:r>
              <a:rPr lang="ru-RU" dirty="0" err="1"/>
              <a:t>Бұл тәсілді текстіде</a:t>
            </a:r>
            <a:r>
              <a:rPr lang="ru-RU" dirty="0"/>
              <a:t> </a:t>
            </a:r>
            <a:r>
              <a:rPr lang="ru-RU" dirty="0" err="1"/>
              <a:t>арнаулы</a:t>
            </a:r>
            <a:r>
              <a:rPr lang="ru-RU" dirty="0"/>
              <a:t> «</a:t>
            </a:r>
            <a:r>
              <a:rPr lang="ru-RU" dirty="0" err="1"/>
              <a:t>бірліктер</a:t>
            </a:r>
            <a:r>
              <a:rPr lang="ru-RU" dirty="0"/>
              <a:t>» </a:t>
            </a:r>
            <a:r>
              <a:rPr lang="ru-RU" dirty="0" err="1"/>
              <a:t>бөлініп алып</a:t>
            </a:r>
            <a:r>
              <a:rPr lang="ru-RU" dirty="0"/>
              <a:t>, </a:t>
            </a:r>
            <a:r>
              <a:rPr lang="ru-RU" dirty="0" err="1"/>
              <a:t>солардың пайдалану</a:t>
            </a:r>
            <a:r>
              <a:rPr lang="ru-RU" dirty="0"/>
              <a:t> </a:t>
            </a:r>
            <a:r>
              <a:rPr lang="ru-RU" dirty="0" err="1"/>
              <a:t>жиілігі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  </a:t>
            </a:r>
            <a:r>
              <a:rPr lang="ru-RU" dirty="0" err="1"/>
              <a:t>Көбінде бұл әдіс әлеуметтік психологияда</a:t>
            </a:r>
            <a:r>
              <a:rPr lang="ru-RU" dirty="0"/>
              <a:t> </a:t>
            </a:r>
            <a:r>
              <a:rPr lang="ru-RU" dirty="0" err="1"/>
              <a:t>көпшілік коммуникациялық зерттеулерде</a:t>
            </a:r>
            <a:r>
              <a:rPr lang="ru-RU" dirty="0"/>
              <a:t> </a:t>
            </a:r>
            <a:r>
              <a:rPr lang="ru-RU" dirty="0" err="1"/>
              <a:t>қолданылады </a:t>
            </a:r>
            <a:r>
              <a:rPr lang="ru-RU" dirty="0"/>
              <a:t>(</a:t>
            </a:r>
            <a:r>
              <a:rPr lang="ru-RU" dirty="0" err="1"/>
              <a:t>теледидар</a:t>
            </a:r>
            <a:r>
              <a:rPr lang="ru-RU" dirty="0"/>
              <a:t>, </a:t>
            </a:r>
            <a:r>
              <a:rPr lang="ru-RU" dirty="0" err="1"/>
              <a:t>баспасөз </a:t>
            </a:r>
            <a:r>
              <a:rPr lang="ru-RU" dirty="0"/>
              <a:t>т.б )</a:t>
            </a:r>
          </a:p>
          <a:p>
            <a:endParaRPr lang="ru-RU" dirty="0"/>
          </a:p>
        </p:txBody>
      </p:sp>
      <p:pic>
        <p:nvPicPr>
          <p:cNvPr id="4" name="Рисунок 3" descr="fittosize_200_0_874ebcdf0e2d8bd5cb4256afa7cec63f_fan20029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3714776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4429156" cy="584043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Сұрау әдістері (сұрақ-жауап</a:t>
            </a:r>
            <a:r>
              <a:rPr lang="ru-RU" dirty="0"/>
              <a:t>) </a:t>
            </a:r>
            <a:r>
              <a:rPr lang="ru-RU" dirty="0" err="1"/>
              <a:t>көптеген әдістердің ішінде</a:t>
            </a:r>
            <a:r>
              <a:rPr lang="ru-RU" dirty="0"/>
              <a:t> </a:t>
            </a:r>
            <a:r>
              <a:rPr lang="ru-RU" dirty="0" err="1"/>
              <a:t>әлеуметтік психологияда</a:t>
            </a:r>
            <a:r>
              <a:rPr lang="ru-RU" dirty="0"/>
              <a:t> </a:t>
            </a:r>
            <a:r>
              <a:rPr lang="ru-RU" dirty="0" err="1"/>
              <a:t>ең көп таралғандары.</a:t>
            </a:r>
            <a:r>
              <a:rPr lang="ru-RU" dirty="0"/>
              <a:t> </a:t>
            </a:r>
            <a:r>
              <a:rPr lang="ru-RU" dirty="0" err="1"/>
              <a:t>Әсіресе үлкен топтады</a:t>
            </a:r>
            <a:r>
              <a:rPr lang="ru-RU" dirty="0"/>
              <a:t>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анкеталар</a:t>
            </a:r>
            <a:r>
              <a:rPr lang="ru-RU" dirty="0"/>
              <a:t> (</a:t>
            </a:r>
            <a:r>
              <a:rPr lang="ru-RU" dirty="0" err="1"/>
              <a:t>сауалдама</a:t>
            </a:r>
            <a:r>
              <a:rPr lang="ru-RU" dirty="0"/>
              <a:t>) </a:t>
            </a:r>
            <a:r>
              <a:rPr lang="ru-RU" dirty="0" err="1"/>
              <a:t>және </a:t>
            </a:r>
            <a:r>
              <a:rPr lang="ru-RU" dirty="0"/>
              <a:t>интервью  </a:t>
            </a:r>
            <a:r>
              <a:rPr lang="ru-RU" dirty="0" err="1"/>
              <a:t>пайдаланылады</a:t>
            </a:r>
            <a:r>
              <a:rPr lang="ru-RU" dirty="0"/>
              <a:t>. Осы </a:t>
            </a:r>
            <a:r>
              <a:rPr lang="ru-RU" dirty="0" err="1"/>
              <a:t>әдісті қолданғанда негізгі</a:t>
            </a:r>
            <a:r>
              <a:rPr lang="ru-RU" dirty="0"/>
              <a:t> </a:t>
            </a:r>
            <a:r>
              <a:rPr lang="ru-RU" dirty="0" err="1"/>
              <a:t>әдіснамалық </a:t>
            </a:r>
            <a:r>
              <a:rPr lang="ru-RU" dirty="0"/>
              <a:t>проблема- </a:t>
            </a:r>
            <a:r>
              <a:rPr lang="ru-RU" dirty="0" err="1"/>
              <a:t>сұрақтарды дұрыс құрастыра білу</a:t>
            </a:r>
            <a:r>
              <a:rPr lang="ru-RU" dirty="0"/>
              <a:t> </a:t>
            </a:r>
            <a:r>
              <a:rPr lang="ru-RU" dirty="0" err="1"/>
              <a:t>өнеріне байланысты</a:t>
            </a:r>
            <a:r>
              <a:rPr lang="ru-RU" dirty="0"/>
              <a:t>. 1 </a:t>
            </a:r>
            <a:r>
              <a:rPr lang="ru-RU" dirty="0" err="1"/>
              <a:t>шарт</a:t>
            </a:r>
            <a:r>
              <a:rPr lang="ru-RU" dirty="0"/>
              <a:t> –</a:t>
            </a:r>
            <a:r>
              <a:rPr lang="ru-RU" dirty="0" err="1"/>
              <a:t>сұрақтарды құру логикасы</a:t>
            </a:r>
            <a:r>
              <a:rPr lang="ru-RU" dirty="0"/>
              <a:t> (</a:t>
            </a:r>
            <a:r>
              <a:rPr lang="ru-RU" dirty="0" err="1"/>
              <a:t>қисыны</a:t>
            </a:r>
            <a:r>
              <a:rPr lang="ru-RU" dirty="0"/>
              <a:t>), </a:t>
            </a:r>
            <a:r>
              <a:rPr lang="ru-RU" dirty="0" err="1"/>
              <a:t>ғылыми болжамға қажетті мәліметті алу</a:t>
            </a:r>
            <a:r>
              <a:rPr lang="ru-RU" dirty="0"/>
              <a:t> </a:t>
            </a:r>
            <a:r>
              <a:rPr lang="ru-RU" dirty="0" err="1"/>
              <a:t>және оның неғұрлым сенімді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апролдж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571480"/>
            <a:ext cx="3571900" cy="46434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759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  Әлеуметтік психологиялық әдіснамалық негіздері</vt:lpstr>
      <vt:lpstr>Әдіснама /методология/(грек. methodos — зерттеу жолы, теория және logos — ілім) — </vt:lpstr>
      <vt:lpstr>Презентация PowerPoint</vt:lpstr>
      <vt:lpstr>Презентация PowerPoint</vt:lpstr>
      <vt:lpstr>Ғылыми зерттеу үшін: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Әлеуметтік психологиялық әдіснамалық негіздері</dc:title>
  <dc:creator>Айжан</dc:creator>
  <cp:lastModifiedBy>user</cp:lastModifiedBy>
  <cp:revision>13</cp:revision>
  <dcterms:created xsi:type="dcterms:W3CDTF">2013-11-11T06:59:31Z</dcterms:created>
  <dcterms:modified xsi:type="dcterms:W3CDTF">2021-01-20T11:13:48Z</dcterms:modified>
</cp:coreProperties>
</file>